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79" r:id="rId6"/>
    <p:sldId id="258" r:id="rId7"/>
    <p:sldId id="263" r:id="rId8"/>
    <p:sldId id="281" r:id="rId9"/>
    <p:sldId id="282" r:id="rId10"/>
    <p:sldId id="283" r:id="rId11"/>
    <p:sldId id="284" r:id="rId12"/>
    <p:sldId id="285" r:id="rId13"/>
    <p:sldId id="286" r:id="rId14"/>
    <p:sldId id="287"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DFA82A-3B7B-41DA-86CD-785AB2C6A6A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49010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84981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25815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95470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FA82A-3B7B-41DA-86CD-785AB2C6A6A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20951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FA82A-3B7B-41DA-86CD-785AB2C6A6A9}"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163040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FA82A-3B7B-41DA-86CD-785AB2C6A6A9}" type="datetimeFigureOut">
              <a:rPr lang="en-US" smtClean="0"/>
              <a:t>12/14/2022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71380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FA82A-3B7B-41DA-86CD-785AB2C6A6A9}" type="datetimeFigureOut">
              <a:rPr lang="en-US" smtClean="0"/>
              <a:t>12/14/2022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6373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FA82A-3B7B-41DA-86CD-785AB2C6A6A9}" type="datetimeFigureOut">
              <a:rPr lang="en-US" smtClean="0"/>
              <a:t>12/14/2022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76182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DFA82A-3B7B-41DA-86CD-785AB2C6A6A9}"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81329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DFA82A-3B7B-41DA-86CD-785AB2C6A6A9}"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9811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FA82A-3B7B-41DA-86CD-785AB2C6A6A9}" type="datetimeFigureOut">
              <a:rPr lang="en-US" smtClean="0"/>
              <a:t>12/14/2022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0A5E4-BEBD-4FB3-AED9-9D9AD4CB1CE6}" type="slidenum">
              <a:rPr lang="en-US" smtClean="0"/>
              <a:t>‹#›</a:t>
            </a:fld>
            <a:endParaRPr lang="en-US"/>
          </a:p>
        </p:txBody>
      </p:sp>
    </p:spTree>
    <p:extLst>
      <p:ext uri="{BB962C8B-B14F-4D97-AF65-F5344CB8AC3E}">
        <p14:creationId xmlns:p14="http://schemas.microsoft.com/office/powerpoint/2010/main" val="211534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164897" y="300748"/>
            <a:ext cx="10266947" cy="661720"/>
          </a:xfrm>
          <a:prstGeom prst="rect">
            <a:avLst/>
          </a:prstGeom>
        </p:spPr>
        <p:txBody>
          <a:bodyPr wrap="square">
            <a:spAutoFit/>
          </a:bodyPr>
          <a:lstStyle/>
          <a:p>
            <a:r>
              <a:rPr lang="nl-NL" sz="3700" b="1" dirty="0">
                <a:solidFill>
                  <a:srgbClr val="FF0000"/>
                </a:solidFill>
                <a:latin typeface="Times New Roman" panose="02020603050405020304" pitchFamily="18" charset="0"/>
                <a:ea typeface="Times New Roman" panose="02020603050405020304" pitchFamily="18" charset="0"/>
              </a:rPr>
              <a:t>§4: ĐƯỜNG VUÔNG GÓC VÀ ĐƯỜNG XIÊN</a:t>
            </a:r>
            <a:endParaRPr lang="en-US" sz="3700" dirty="0"/>
          </a:p>
        </p:txBody>
      </p:sp>
      <p:sp>
        <p:nvSpPr>
          <p:cNvPr id="9" name="Rectangle 8"/>
          <p:cNvSpPr/>
          <p:nvPr/>
        </p:nvSpPr>
        <p:spPr>
          <a:xfrm>
            <a:off x="7572327" y="956630"/>
            <a:ext cx="3049233" cy="523220"/>
          </a:xfrm>
          <a:prstGeom prst="rect">
            <a:avLst/>
          </a:prstGeom>
        </p:spPr>
        <p:txBody>
          <a:bodyPr wrap="none">
            <a:spAutoFit/>
          </a:bodyPr>
          <a:lstStyle/>
          <a:p>
            <a:pPr algn="ctr"/>
            <a:r>
              <a:rPr lang="nl-NL" sz="2800" b="1" i="1" dirty="0">
                <a:solidFill>
                  <a:srgbClr val="FF0000"/>
                </a:solidFill>
                <a:latin typeface="Times New Roman" panose="02020603050405020304" pitchFamily="18" charset="0"/>
                <a:ea typeface="Times New Roman" panose="02020603050405020304" pitchFamily="18" charset="0"/>
              </a:rPr>
              <a:t>(Thời lượng: 2 tiết)</a:t>
            </a:r>
            <a:endParaRPr lang="en-US" sz="2800"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667908" y="1396240"/>
            <a:ext cx="5283200" cy="523220"/>
          </a:xfrm>
          <a:prstGeom prst="rect">
            <a:avLst/>
          </a:prstGeom>
          <a:noFill/>
        </p:spPr>
        <p:txBody>
          <a:bodyPr wrap="square" rtlCol="0">
            <a:spAutoFit/>
          </a:bodyPr>
          <a:lstStyle/>
          <a:p>
            <a:endParaRPr lang="en-US" sz="2800" dirty="0">
              <a:latin typeface="Times New Roman" panose="02020603050405020304" pitchFamily="18" charset="0"/>
            </a:endParaRPr>
          </a:p>
        </p:txBody>
      </p:sp>
      <p:sp>
        <p:nvSpPr>
          <p:cNvPr id="12" name="Rectangle 11"/>
          <p:cNvSpPr/>
          <p:nvPr/>
        </p:nvSpPr>
        <p:spPr>
          <a:xfrm>
            <a:off x="90244" y="1026041"/>
            <a:ext cx="2510559"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 </a:t>
            </a:r>
            <a:r>
              <a:rPr lang="nl-NL" sz="2800" b="1" u="sng"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MỤC TIÊU</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4" name="Rectangle 13"/>
          <p:cNvSpPr/>
          <p:nvPr/>
        </p:nvSpPr>
        <p:spPr>
          <a:xfrm>
            <a:off x="798867" y="1481891"/>
            <a:ext cx="3603872"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1. Kiến thức, kĩ năng: </a:t>
            </a:r>
            <a:endParaRPr lang="en-US" sz="2800" dirty="0">
              <a:latin typeface="Times New Roman" panose="02020603050405020304" pitchFamily="18" charset="0"/>
              <a:ea typeface="Times New Roman" panose="02020603050405020304" pitchFamily="18" charset="0"/>
            </a:endParaRPr>
          </a:p>
        </p:txBody>
      </p:sp>
      <p:sp>
        <p:nvSpPr>
          <p:cNvPr id="16" name="Rectangle 15"/>
          <p:cNvSpPr/>
          <p:nvPr/>
        </p:nvSpPr>
        <p:spPr>
          <a:xfrm>
            <a:off x="760151" y="2317174"/>
            <a:ext cx="10671693" cy="1815882"/>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Biết quan hệ giữa góc và cạnh đối diện trong tam giác, so sánh các cạnh của một tam giác khi biết quan hệ giữa các góc và ngược lại. Biết được trong tam giác vuông (tam giác tù), cạnh góc vuông (cạnh đối diện với góc tù) là cạnh lớn nhất.</a:t>
            </a:r>
            <a:endParaRPr lang="en-US" sz="2800" dirty="0">
              <a:latin typeface="Times New Roman" panose="02020603050405020304" pitchFamily="18" charset="0"/>
              <a:ea typeface="Times New Roman" panose="02020603050405020304" pitchFamily="18" charset="0"/>
            </a:endParaRPr>
          </a:p>
        </p:txBody>
      </p:sp>
      <p:sp>
        <p:nvSpPr>
          <p:cNvPr id="22" name="Rectangle 21"/>
          <p:cNvSpPr/>
          <p:nvPr/>
        </p:nvSpPr>
        <p:spPr>
          <a:xfrm>
            <a:off x="760151" y="4123910"/>
            <a:ext cx="10671691" cy="1384995"/>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Học sinh biết các khái niệm đường vuông góc, đường xiên, hình chiếu của đường xiên, khoảng cách từ một điểm đến một đường thẳng. Biết quan hệ giữa đường vuông góc với đường xiên.</a:t>
            </a:r>
            <a:endParaRPr lang="en-US" sz="2800"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0823C03E-A956-A9B4-507D-0702E6B590CA}"/>
              </a:ext>
            </a:extLst>
          </p:cNvPr>
          <p:cNvSpPr/>
          <p:nvPr/>
        </p:nvSpPr>
        <p:spPr>
          <a:xfrm>
            <a:off x="1558691" y="1939944"/>
            <a:ext cx="2467342" cy="523220"/>
          </a:xfrm>
          <a:prstGeom prst="rect">
            <a:avLst/>
          </a:prstGeom>
        </p:spPr>
        <p:txBody>
          <a:bodyPr wrap="none">
            <a:spAutoFit/>
          </a:bodyPr>
          <a:lstStyle/>
          <a:p>
            <a:pPr marL="457200" indent="-457200" algn="just">
              <a:buFont typeface="Wingdings" panose="05000000000000000000" pitchFamily="2" charset="2"/>
              <a:buChar char="v"/>
            </a:pPr>
            <a:r>
              <a:rPr lang="nl-NL" sz="2800" b="1" dirty="0">
                <a:solidFill>
                  <a:srgbClr val="0000FF"/>
                </a:solidFill>
                <a:latin typeface="Times New Roman" panose="02020603050405020304" pitchFamily="18" charset="0"/>
                <a:ea typeface="Times New Roman" panose="02020603050405020304" pitchFamily="18" charset="0"/>
              </a:rPr>
              <a:t> Kiến thức: </a:t>
            </a:r>
            <a:endParaRPr lang="en-US" sz="2800" dirty="0">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01D51D11-C675-352C-EB21-5827B1DE8330}"/>
              </a:ext>
            </a:extLst>
          </p:cNvPr>
          <p:cNvSpPr/>
          <p:nvPr/>
        </p:nvSpPr>
        <p:spPr>
          <a:xfrm>
            <a:off x="1558690" y="5487762"/>
            <a:ext cx="2084225" cy="523220"/>
          </a:xfrm>
          <a:prstGeom prst="rect">
            <a:avLst/>
          </a:prstGeom>
        </p:spPr>
        <p:txBody>
          <a:bodyPr wrap="none">
            <a:spAutoFit/>
          </a:bodyPr>
          <a:lstStyle/>
          <a:p>
            <a:pPr marL="457200" indent="-457200" algn="just">
              <a:buFont typeface="Wingdings" panose="05000000000000000000" pitchFamily="2" charset="2"/>
              <a:buChar char="v"/>
            </a:pPr>
            <a:r>
              <a:rPr lang="nl-NL" sz="2800" b="1" dirty="0">
                <a:solidFill>
                  <a:srgbClr val="0000FF"/>
                </a:solidFill>
                <a:latin typeface="Times New Roman" panose="02020603050405020304" pitchFamily="18" charset="0"/>
                <a:ea typeface="Times New Roman" panose="02020603050405020304" pitchFamily="18" charset="0"/>
              </a:rPr>
              <a:t>Kĩ năng: </a:t>
            </a:r>
            <a:endParaRPr lang="en-US" sz="2800" dirty="0">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414ED168-D2AF-3413-EAA0-6082835052A0}"/>
              </a:ext>
            </a:extLst>
          </p:cNvPr>
          <p:cNvSpPr/>
          <p:nvPr/>
        </p:nvSpPr>
        <p:spPr>
          <a:xfrm>
            <a:off x="760150" y="6015865"/>
            <a:ext cx="10671691" cy="523220"/>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Biết vận dụng các mối quan hệ trên để giải bài tập.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06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4" grpId="0"/>
      <p:bldP spid="16" grpId="0"/>
      <p:bldP spid="22" grpId="0"/>
      <p:bldP spid="11" grpId="0"/>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256674" y="2825343"/>
            <a:ext cx="1253423"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00463" y="336884"/>
            <a:ext cx="10186737" cy="62724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7732191-1212-E6E1-4EEC-5BE9F31B04A6}"/>
              </a:ext>
            </a:extLst>
          </p:cNvPr>
          <p:cNvSpPr txBox="1"/>
          <p:nvPr/>
        </p:nvSpPr>
        <p:spPr>
          <a:xfrm>
            <a:off x="2055126" y="652771"/>
            <a:ext cx="9477409" cy="2862322"/>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en-US" sz="3500" b="1" dirty="0" err="1">
                <a:solidFill>
                  <a:srgbClr val="C00000"/>
                </a:solidFill>
                <a:effectLst/>
                <a:latin typeface="Times New Roman" panose="02020603050405020304" pitchFamily="18" charset="0"/>
                <a:ea typeface="Times New Roman" panose="02020603050405020304" pitchFamily="18" charset="0"/>
              </a:rPr>
              <a:t>Một</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số</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khái</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niệm</a:t>
            </a:r>
            <a:r>
              <a:rPr lang="vi-VN" sz="3500" b="1" dirty="0">
                <a:solidFill>
                  <a:srgbClr val="C00000"/>
                </a:solidFill>
                <a:effectLst/>
                <a:latin typeface="Times New Roman" panose="02020603050405020304" pitchFamily="18" charset="0"/>
                <a:ea typeface="Times New Roman" panose="02020603050405020304" pitchFamily="18" charset="0"/>
              </a:rPr>
              <a:t>:</a:t>
            </a:r>
            <a:endParaRPr lang="en-US" sz="3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endParaRPr lang="en-US" sz="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Từ điểm M không nằm trên đường thẳng d, kẻ một đường thẳng vuông góc với d tại H (hình 5).</a:t>
            </a:r>
            <a:endParaRPr lang="en-US" sz="2800" dirty="0">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endParaRPr lang="en-US" sz="28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2800" b="1" dirty="0">
                <a:solidFill>
                  <a:srgbClr val="C00000"/>
                </a:solidFill>
                <a:effectLst/>
                <a:latin typeface="Times New Roman" panose="02020603050405020304" pitchFamily="18" charset="0"/>
                <a:ea typeface="Times New Roman" panose="02020603050405020304" pitchFamily="18" charset="0"/>
              </a:rPr>
              <a:t> </a:t>
            </a:r>
            <a:endParaRPr lang="en-US" sz="28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endParaRPr lang="en-US" sz="2800" dirty="0"/>
          </a:p>
        </p:txBody>
      </p:sp>
      <p:pic>
        <p:nvPicPr>
          <p:cNvPr id="5124" name="Picture 4">
            <a:extLst>
              <a:ext uri="{FF2B5EF4-FFF2-40B4-BE49-F238E27FC236}">
                <a16:creationId xmlns:a16="http://schemas.microsoft.com/office/drawing/2014/main" id="{0A524415-55F6-11FF-7C7F-47F91A2EB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086" y="2326001"/>
            <a:ext cx="2746630" cy="394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F0F419C-521E-F818-2435-149DD0366BA8}"/>
              </a:ext>
            </a:extLst>
          </p:cNvPr>
          <p:cNvSpPr txBox="1"/>
          <p:nvPr/>
        </p:nvSpPr>
        <p:spPr>
          <a:xfrm>
            <a:off x="5035082" y="2234911"/>
            <a:ext cx="6513094" cy="3970318"/>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Trên d lấy điểm A không trùng với điểm H. Khi đó:</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Đoạn thẳng MH gọi là đoạn vuông góc hay đường vuông góc kẻ từ điểm M đến đường thẳng d.</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Đoạn thẳng MA gọi là một đường xiên kẻ từ điểm M đến đường thẳng d.</a:t>
            </a:r>
            <a:endParaRPr lang="en-US" sz="2800" dirty="0">
              <a:effectLst/>
              <a:latin typeface="Times New Roman" panose="02020603050405020304" pitchFamily="18" charset="0"/>
              <a:ea typeface="Times New Roman" panose="02020603050405020304" pitchFamily="18" charset="0"/>
            </a:endParaRPr>
          </a:p>
          <a:p>
            <a:r>
              <a:rPr lang="vi-VN" sz="2800" dirty="0">
                <a:effectLst/>
                <a:latin typeface="Times New Roman" panose="02020603050405020304" pitchFamily="18" charset="0"/>
                <a:ea typeface="Times New Roman" panose="02020603050405020304" pitchFamily="18" charset="0"/>
              </a:rPr>
              <a:t>+ Độ dài đoạn MH được gọi là khoảng cách từ điểm M đến đường thẳng d.</a:t>
            </a:r>
            <a:endParaRPr lang="en-US" sz="2800" dirty="0"/>
          </a:p>
        </p:txBody>
      </p:sp>
    </p:spTree>
    <p:extLst>
      <p:ext uri="{BB962C8B-B14F-4D97-AF65-F5344CB8AC3E}">
        <p14:creationId xmlns:p14="http://schemas.microsoft.com/office/powerpoint/2010/main" val="3442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arn(inVertical)">
                                      <p:cBhvr>
                                        <p:cTn id="22" dur="500"/>
                                        <p:tgtEl>
                                          <p:spTgt spid="51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058" y="839053"/>
            <a:ext cx="11031140" cy="630942"/>
          </a:xfrm>
          <a:prstGeom prst="rect">
            <a:avLst/>
          </a:prstGeom>
          <a:noFill/>
        </p:spPr>
        <p:txBody>
          <a:bodyPr wrap="square" rtlCol="0">
            <a:spAutoFit/>
          </a:bodyPr>
          <a:lstStyle/>
          <a:p>
            <a:pPr algn="just"/>
            <a:r>
              <a:rPr lang="en-US" sz="3500" b="1" dirty="0">
                <a:solidFill>
                  <a:srgbClr val="C00000"/>
                </a:solidFill>
                <a:latin typeface="Times New Roman" panose="02020603050405020304" pitchFamily="18" charset="0"/>
                <a:cs typeface="Times New Roman" panose="02020603050405020304" pitchFamily="18" charset="0"/>
              </a:rPr>
              <a:t>3/ </a:t>
            </a:r>
            <a:r>
              <a:rPr lang="en-US" sz="3500" b="1" dirty="0" err="1">
                <a:solidFill>
                  <a:srgbClr val="C00000"/>
                </a:solidFill>
                <a:latin typeface="Times New Roman" panose="02020603050405020304" pitchFamily="18" charset="0"/>
                <a:cs typeface="Times New Roman" panose="02020603050405020304" pitchFamily="18" charset="0"/>
              </a:rPr>
              <a:t>Mối</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quan</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vuông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xiên</a:t>
            </a:r>
            <a:r>
              <a:rPr lang="en-US" sz="3500" b="1" dirty="0">
                <a:solidFill>
                  <a:srgbClr val="C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6C2C0746-0F15-D0D9-3491-F9BAF879D099}"/>
              </a:ext>
            </a:extLst>
          </p:cNvPr>
          <p:cNvSpPr txBox="1"/>
          <p:nvPr/>
        </p:nvSpPr>
        <p:spPr>
          <a:xfrm>
            <a:off x="691835" y="1901021"/>
            <a:ext cx="7074568" cy="1501437"/>
          </a:xfrm>
          <a:prstGeom prst="rect">
            <a:avLst/>
          </a:prstGeom>
          <a:noFill/>
        </p:spPr>
        <p:txBody>
          <a:bodyPr wrap="square">
            <a:spAutoFit/>
          </a:bodyPr>
          <a:lstStyle/>
          <a:p>
            <a:pPr marL="0" marR="0" algn="just">
              <a:lnSpc>
                <a:spcPct val="105000"/>
              </a:lnSpc>
              <a:spcBef>
                <a:spcPts val="0"/>
              </a:spcBef>
              <a:spcAft>
                <a:spcPts val="0"/>
              </a:spcAft>
            </a:pPr>
            <a:r>
              <a:rPr lang="en-US" sz="2800" dirty="0">
                <a:latin typeface="Times New Roman" panose="02020603050405020304" pitchFamily="18" charset="0"/>
                <a:ea typeface="Times New Roman" panose="02020603050405020304" pitchFamily="18" charset="0"/>
              </a:rPr>
              <a:t>a)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ABH,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p>
          <a:p>
            <a:pPr marL="0" marR="0" algn="just">
              <a:lnSpc>
                <a:spcPct val="105000"/>
              </a:lnSpc>
              <a:spcBef>
                <a:spcPts val="0"/>
              </a:spcBef>
              <a:spcAft>
                <a:spcPts val="0"/>
              </a:spcAft>
            </a:pPr>
            <a:endParaRPr lang="en-US" sz="500" dirty="0">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AB &gt; AH.</a:t>
            </a: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E4AC6F16-2B2A-AAEC-497D-8E32C9AE1E23}"/>
              </a:ext>
            </a:extLst>
          </p:cNvPr>
          <p:cNvSpPr/>
          <p:nvPr/>
        </p:nvSpPr>
        <p:spPr>
          <a:xfrm>
            <a:off x="691835" y="3833484"/>
            <a:ext cx="7074568" cy="2201780"/>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514350" marR="0" indent="-514350" algn="just">
              <a:spcBef>
                <a:spcPts val="0"/>
              </a:spcBef>
              <a:spcAft>
                <a:spcPts val="0"/>
              </a:spcAft>
              <a:buAutoNum type="alphaLcParenR"/>
            </a:pP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ABH,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p>
          <a:p>
            <a:pPr marR="0" algn="just">
              <a:spcBef>
                <a:spcPts val="0"/>
              </a:spcBef>
              <a:spcAft>
                <a:spcPts val="0"/>
              </a:spcAft>
            </a:pPr>
            <a:endParaRPr lang="en-US" sz="500"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AHB &gt;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ABH </a:t>
            </a:r>
            <a:r>
              <a:rPr lang="en-US" sz="2800" dirty="0" err="1">
                <a:effectLst/>
                <a:latin typeface="Times New Roman" panose="02020603050405020304" pitchFamily="18" charset="0"/>
                <a:ea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rPr>
              <a:t> AB &gt; AH</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pic>
        <p:nvPicPr>
          <p:cNvPr id="7170" name="Picture 2">
            <a:extLst>
              <a:ext uri="{FF2B5EF4-FFF2-40B4-BE49-F238E27FC236}">
                <a16:creationId xmlns:a16="http://schemas.microsoft.com/office/drawing/2014/main" id="{B8FEBE24-9ECC-04A8-B4FE-482456EFD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9179" y="1469995"/>
            <a:ext cx="3351019" cy="477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8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500" fill="hold"/>
                                        <p:tgtEl>
                                          <p:spTgt spid="7170"/>
                                        </p:tgtEl>
                                        <p:attrNameLst>
                                          <p:attrName>ppt_x</p:attrName>
                                        </p:attrNameLst>
                                      </p:cBhvr>
                                      <p:tavLst>
                                        <p:tav tm="0">
                                          <p:val>
                                            <p:strVal val="#ppt_x"/>
                                          </p:val>
                                        </p:tav>
                                        <p:tav tm="100000">
                                          <p:val>
                                            <p:strVal val="#ppt_x"/>
                                          </p:val>
                                        </p:tav>
                                      </p:tavLst>
                                    </p:anim>
                                    <p:anim calcmode="lin" valueType="num">
                                      <p:cBhvr additive="base">
                                        <p:cTn id="1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ight Arrow 5"/>
          <p:cNvSpPr/>
          <p:nvPr/>
        </p:nvSpPr>
        <p:spPr>
          <a:xfrm>
            <a:off x="447040" y="3037840"/>
            <a:ext cx="1253423"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1655" y="2280929"/>
            <a:ext cx="9819907" cy="272420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32191-1212-E6E1-4EEC-5BE9F31B04A6}"/>
              </a:ext>
            </a:extLst>
          </p:cNvPr>
          <p:cNvSpPr txBox="1"/>
          <p:nvPr/>
        </p:nvSpPr>
        <p:spPr>
          <a:xfrm>
            <a:off x="2225301" y="2637006"/>
            <a:ext cx="9172613" cy="2000548"/>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en-US" sz="3500" b="1" dirty="0" err="1">
                <a:solidFill>
                  <a:srgbClr val="C00000"/>
                </a:solidFill>
                <a:latin typeface="Times New Roman" panose="02020603050405020304" pitchFamily="18" charset="0"/>
                <a:ea typeface="Times New Roman" panose="02020603050405020304" pitchFamily="18" charset="0"/>
              </a:rPr>
              <a:t>Định</a:t>
            </a:r>
            <a:r>
              <a:rPr lang="en-US" sz="3500" b="1" dirty="0">
                <a:solidFill>
                  <a:srgbClr val="C00000"/>
                </a:solidFill>
                <a:latin typeface="Times New Roman" panose="02020603050405020304" pitchFamily="18" charset="0"/>
                <a:ea typeface="Times New Roman" panose="02020603050405020304" pitchFamily="18" charset="0"/>
              </a:rPr>
              <a:t> </a:t>
            </a:r>
            <a:r>
              <a:rPr lang="en-US" sz="3500" b="1" dirty="0" err="1">
                <a:solidFill>
                  <a:srgbClr val="C00000"/>
                </a:solidFill>
                <a:latin typeface="Times New Roman" panose="02020603050405020304" pitchFamily="18" charset="0"/>
                <a:ea typeface="Times New Roman" panose="02020603050405020304" pitchFamily="18" charset="0"/>
              </a:rPr>
              <a:t>lí</a:t>
            </a:r>
            <a:r>
              <a:rPr lang="vi-VN" sz="3500" b="1" dirty="0">
                <a:solidFill>
                  <a:srgbClr val="C00000"/>
                </a:solidFill>
                <a:effectLst/>
                <a:latin typeface="Times New Roman" panose="02020603050405020304" pitchFamily="18" charset="0"/>
                <a:ea typeface="Times New Roman" panose="02020603050405020304" pitchFamily="18" charset="0"/>
              </a:rPr>
              <a:t>:</a:t>
            </a:r>
            <a:endParaRPr lang="en-US" sz="3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500" b="1" dirty="0">
                <a:solidFill>
                  <a:srgbClr val="C00000"/>
                </a:solidFill>
                <a:effectLst/>
                <a:latin typeface="Times New Roman" panose="02020603050405020304" pitchFamily="18" charset="0"/>
                <a:ea typeface="Times New Roman" panose="02020603050405020304" pitchFamily="18" charset="0"/>
              </a:rPr>
              <a:t> </a:t>
            </a:r>
            <a:endParaRPr lang="en-US" sz="5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xiên</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8458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9942F3-D1BE-BDC1-386F-E70E330AC947}"/>
              </a:ext>
            </a:extLst>
          </p:cNvPr>
          <p:cNvSpPr txBox="1"/>
          <p:nvPr/>
        </p:nvSpPr>
        <p:spPr>
          <a:xfrm>
            <a:off x="691456" y="563940"/>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THỰC HÀNH 2:</a:t>
            </a:r>
          </a:p>
        </p:txBody>
      </p:sp>
      <p:sp>
        <p:nvSpPr>
          <p:cNvPr id="13" name="Rectangle 12">
            <a:extLst>
              <a:ext uri="{FF2B5EF4-FFF2-40B4-BE49-F238E27FC236}">
                <a16:creationId xmlns:a16="http://schemas.microsoft.com/office/drawing/2014/main" id="{F590FE49-5460-2DC8-8ACD-FD50D15D733D}"/>
              </a:ext>
            </a:extLst>
          </p:cNvPr>
          <p:cNvSpPr/>
          <p:nvPr/>
        </p:nvSpPr>
        <p:spPr>
          <a:xfrm>
            <a:off x="531035" y="4349992"/>
            <a:ext cx="11147617" cy="2323524"/>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algn="just">
              <a:lnSpc>
                <a:spcPct val="105000"/>
              </a:lnSpc>
              <a:spcBef>
                <a:spcPts val="0"/>
              </a:spcBef>
              <a:spcAft>
                <a:spcPts val="0"/>
              </a:spcAft>
            </a:pPr>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p>
          <a:p>
            <a:pPr marL="0" marR="0" algn="just">
              <a:lnSpc>
                <a:spcPct val="105000"/>
              </a:lnSpc>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Từ điểm A đến đường thẳng BF:</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AD là đường vuông góc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AB, AC, AE, AF là đường xiên</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Trong số các đường nêu trên, đường vuông góc AD là đường ngắn nhất</a:t>
            </a:r>
            <a:r>
              <a:rPr lang="vi-VN"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8194" name="Picture 2">
            <a:extLst>
              <a:ext uri="{FF2B5EF4-FFF2-40B4-BE49-F238E27FC236}">
                <a16:creationId xmlns:a16="http://schemas.microsoft.com/office/drawing/2014/main" id="{B5BB75F0-B4E1-49DD-FC72-26AEA657C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79" y="1047992"/>
            <a:ext cx="39624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943000-38EC-04E0-71CD-B9474C5731CF}"/>
              </a:ext>
            </a:extLst>
          </p:cNvPr>
          <p:cNvSpPr txBox="1"/>
          <p:nvPr/>
        </p:nvSpPr>
        <p:spPr>
          <a:xfrm>
            <a:off x="5379737" y="1832540"/>
            <a:ext cx="6010981" cy="1873077"/>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Hình 8, tìm đường vuông góc và đường xiên kẻ từ điểm A đến đường thẳng BF. Trong số các đường này, đường nào ngắn nhất?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89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9942F3-D1BE-BDC1-386F-E70E330AC947}"/>
              </a:ext>
            </a:extLst>
          </p:cNvPr>
          <p:cNvSpPr txBox="1"/>
          <p:nvPr/>
        </p:nvSpPr>
        <p:spPr>
          <a:xfrm>
            <a:off x="561471" y="385943"/>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VẬN DỤNG 2:</a:t>
            </a:r>
          </a:p>
        </p:txBody>
      </p:sp>
      <p:sp>
        <p:nvSpPr>
          <p:cNvPr id="13" name="Rectangle 12">
            <a:extLst>
              <a:ext uri="{FF2B5EF4-FFF2-40B4-BE49-F238E27FC236}">
                <a16:creationId xmlns:a16="http://schemas.microsoft.com/office/drawing/2014/main" id="{F590FE49-5460-2DC8-8ACD-FD50D15D733D}"/>
              </a:ext>
            </a:extLst>
          </p:cNvPr>
          <p:cNvSpPr/>
          <p:nvPr/>
        </p:nvSpPr>
        <p:spPr>
          <a:xfrm>
            <a:off x="425114" y="4471736"/>
            <a:ext cx="11341771" cy="1873077"/>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MA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pic>
        <p:nvPicPr>
          <p:cNvPr id="9218" name="Picture 2">
            <a:extLst>
              <a:ext uri="{FF2B5EF4-FFF2-40B4-BE49-F238E27FC236}">
                <a16:creationId xmlns:a16="http://schemas.microsoft.com/office/drawing/2014/main" id="{CCB907AA-2DD6-1491-E0EB-ED4805E1E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76" t="43674" r="12560" b="3580"/>
          <a:stretch>
            <a:fillRect/>
          </a:stretch>
        </p:blipFill>
        <p:spPr bwMode="auto">
          <a:xfrm>
            <a:off x="753977" y="1310547"/>
            <a:ext cx="4588044" cy="286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0E14E80-381D-D523-80FD-BDD397E83297}"/>
              </a:ext>
            </a:extLst>
          </p:cNvPr>
          <p:cNvSpPr txBox="1"/>
          <p:nvPr/>
        </p:nvSpPr>
        <p:spPr>
          <a:xfrm>
            <a:off x="5967663" y="1310547"/>
            <a:ext cx="5470360" cy="2325508"/>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Bạn Minh xuất phát từ điểm M trên hồ bơi (Hình 9). Bạn ấy muốn tìm đường ngắn nhất để bơi đến thành hồ đối diện. Theo em, bạn Minh phải bơi theo đường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6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602614" y="478122"/>
            <a:ext cx="4241161" cy="523220"/>
          </a:xfrm>
          <a:prstGeom prst="rect">
            <a:avLst/>
          </a:prstGeom>
        </p:spPr>
        <p:txBody>
          <a:bodyPr wrap="none">
            <a:spAutoFit/>
          </a:bodyPr>
          <a:lstStyle/>
          <a:p>
            <a:r>
              <a:rPr lang="nl-NL" sz="2800" b="1" dirty="0">
                <a:solidFill>
                  <a:srgbClr val="0000FF"/>
                </a:solidFill>
                <a:latin typeface="Times New Roman" panose="02020603050405020304" pitchFamily="18" charset="0"/>
                <a:ea typeface="Times New Roman" panose="02020603050405020304" pitchFamily="18" charset="0"/>
              </a:rPr>
              <a:t>GIAO BÀI TẬP VỀ NHÀ:</a:t>
            </a:r>
            <a:endParaRPr lang="en-US" sz="2800" dirty="0"/>
          </a:p>
        </p:txBody>
      </p:sp>
      <p:sp>
        <p:nvSpPr>
          <p:cNvPr id="8" name="Rectangle 3"/>
          <p:cNvSpPr>
            <a:spLocks noChangeArrowheads="1"/>
          </p:cNvSpPr>
          <p:nvPr/>
        </p:nvSpPr>
        <p:spPr bwMode="auto">
          <a:xfrm>
            <a:off x="2956560" y="472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866474" y="1235829"/>
            <a:ext cx="10459051" cy="243780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010853" y="1459230"/>
            <a:ext cx="10010274" cy="2046714"/>
          </a:xfrm>
          <a:prstGeom prst="rect">
            <a:avLst/>
          </a:prstGeom>
        </p:spPr>
        <p:txBody>
          <a:bodyPr wrap="square">
            <a:spAutoFit/>
          </a:bodyPr>
          <a:lstStyle/>
          <a:p>
            <a:pPr marL="457200" indent="-457200" algn="just">
              <a:buFont typeface="Arial" panose="020B0604020202020204" pitchFamily="34" charset="0"/>
              <a:buChar char="•"/>
            </a:pPr>
            <a:r>
              <a:rPr lang="en-US" sz="2800" dirty="0" err="1">
                <a:solidFill>
                  <a:srgbClr val="000000"/>
                </a:solidFill>
                <a:latin typeface="Times New Roman" panose="02020603050405020304" pitchFamily="18" charset="0"/>
                <a:ea typeface="Times New Roman" panose="02020603050405020304" pitchFamily="18" charset="0"/>
              </a:rPr>
              <a:t>Xem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góc</a:t>
            </a:r>
            <a:r>
              <a:rPr lang="en-US" sz="2800" dirty="0">
                <a:solidFill>
                  <a:srgbClr val="000000"/>
                </a:solidFill>
                <a:latin typeface="Times New Roman" panose="02020603050405020304" pitchFamily="18" charset="0"/>
                <a:ea typeface="Times New Roman" panose="02020603050405020304" pitchFamily="18" charset="0"/>
              </a:rPr>
              <a:t>.</a:t>
            </a:r>
          </a:p>
          <a:p>
            <a:pPr algn="just"/>
            <a:endParaRPr lang="en-US" sz="500" dirty="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phiếu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a:t>
            </a:r>
          </a:p>
          <a:p>
            <a:pPr algn="just"/>
            <a:endParaRPr lang="en-US" sz="500" dirty="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err="1">
                <a:latin typeface="Times New Roman" panose="02020603050405020304" pitchFamily="18" charset="0"/>
                <a:ea typeface="Times New Roman" panose="02020603050405020304" pitchFamily="18" charset="0"/>
              </a:rPr>
              <a:t>Xem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p>
          <a:p>
            <a:pPr algn="just"/>
            <a:endParaRPr lang="en-US" sz="5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5: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0896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184007" y="927776"/>
            <a:ext cx="6096000" cy="523220"/>
          </a:xfrm>
          <a:prstGeom prst="rect">
            <a:avLst/>
          </a:prstGeom>
        </p:spPr>
        <p:txBody>
          <a:bodyPr>
            <a:spAutoFit/>
          </a:bodyPr>
          <a:lstStyle/>
          <a:p>
            <a:r>
              <a:rPr lang="nl-NL" sz="2800" dirty="0">
                <a:solidFill>
                  <a:srgbClr val="000000"/>
                </a:solidFill>
                <a:latin typeface="Times New Roman" panose="02020603050405020304" pitchFamily="18" charset="0"/>
                <a:ea typeface="Times New Roman" panose="02020603050405020304" pitchFamily="18" charset="0"/>
              </a:rPr>
              <a:t>- Tự tin và tự chủ.</a:t>
            </a:r>
            <a:endParaRPr lang="en-US" sz="2800" dirty="0"/>
          </a:p>
        </p:txBody>
      </p:sp>
      <p:sp>
        <p:nvSpPr>
          <p:cNvPr id="3" name="Rectangle 2"/>
          <p:cNvSpPr/>
          <p:nvPr/>
        </p:nvSpPr>
        <p:spPr>
          <a:xfrm>
            <a:off x="4346515" y="335602"/>
            <a:ext cx="2311851"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2. Phẩm chất:</a:t>
            </a:r>
            <a:endParaRPr lang="en-US" sz="2800" dirty="0">
              <a:latin typeface="Times New Roman" panose="02020603050405020304" pitchFamily="18" charset="0"/>
              <a:ea typeface="Times New Roman" panose="02020603050405020304" pitchFamily="18" charset="0"/>
            </a:endParaRPr>
          </a:p>
        </p:txBody>
      </p:sp>
      <p:sp>
        <p:nvSpPr>
          <p:cNvPr id="8" name="Rectangle 7"/>
          <p:cNvSpPr/>
          <p:nvPr/>
        </p:nvSpPr>
        <p:spPr>
          <a:xfrm>
            <a:off x="818766" y="4040068"/>
            <a:ext cx="6096000" cy="523220"/>
          </a:xfrm>
          <a:prstGeom prst="rect">
            <a:avLst/>
          </a:prstGeom>
        </p:spPr>
        <p:txBody>
          <a:bodyPr>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4.Tích hợp: </a:t>
            </a:r>
            <a:r>
              <a:rPr lang="nl-NL" sz="2800" dirty="0">
                <a:solidFill>
                  <a:srgbClr val="000000"/>
                </a:solidFill>
                <a:latin typeface="Times New Roman" panose="02020603050405020304" pitchFamily="18" charset="0"/>
                <a:ea typeface="Times New Roman" panose="02020603050405020304" pitchFamily="18" charset="0"/>
              </a:rPr>
              <a:t>toán học và cuộc sống.</a:t>
            </a:r>
            <a:endParaRPr lang="en-US" sz="2800" dirty="0">
              <a:latin typeface="Times New Roman" panose="02020603050405020304" pitchFamily="18" charset="0"/>
              <a:ea typeface="Times New Roman" panose="02020603050405020304" pitchFamily="18" charset="0"/>
            </a:endParaRPr>
          </a:p>
        </p:txBody>
      </p:sp>
      <p:sp>
        <p:nvSpPr>
          <p:cNvPr id="11" name="Rectangle 10"/>
          <p:cNvSpPr/>
          <p:nvPr/>
        </p:nvSpPr>
        <p:spPr>
          <a:xfrm>
            <a:off x="4346515" y="1451012"/>
            <a:ext cx="3623108"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3. Năng lực chú trọng:</a:t>
            </a:r>
            <a:endParaRPr lang="en-US" sz="2800" dirty="0">
              <a:latin typeface="Times New Roman" panose="02020603050405020304" pitchFamily="18" charset="0"/>
              <a:ea typeface="Times New Roman" panose="02020603050405020304" pitchFamily="18" charset="0"/>
            </a:endParaRPr>
          </a:p>
        </p:txBody>
      </p:sp>
      <p:sp>
        <p:nvSpPr>
          <p:cNvPr id="13" name="Rectangle 12"/>
          <p:cNvSpPr/>
          <p:nvPr/>
        </p:nvSpPr>
        <p:spPr>
          <a:xfrm>
            <a:off x="1251903" y="2141583"/>
            <a:ext cx="4413388"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Tư duy và lập luận toán học</a:t>
            </a:r>
            <a:endParaRPr lang="en-US" sz="2800" dirty="0">
              <a:latin typeface="Times New Roman" panose="02020603050405020304" pitchFamily="18" charset="0"/>
              <a:ea typeface="Times New Roman" panose="02020603050405020304" pitchFamily="18" charset="0"/>
            </a:endParaRPr>
          </a:p>
        </p:txBody>
      </p:sp>
      <p:sp>
        <p:nvSpPr>
          <p:cNvPr id="19" name="Rectangle 18"/>
          <p:cNvSpPr/>
          <p:nvPr/>
        </p:nvSpPr>
        <p:spPr>
          <a:xfrm>
            <a:off x="1251903" y="2833471"/>
            <a:ext cx="2935419"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Mô hình toán học</a:t>
            </a:r>
            <a:endParaRPr lang="en-US" sz="2800" dirty="0">
              <a:latin typeface="Times New Roman" panose="02020603050405020304" pitchFamily="18" charset="0"/>
              <a:ea typeface="Times New Roman" panose="02020603050405020304" pitchFamily="18" charset="0"/>
            </a:endParaRPr>
          </a:p>
        </p:txBody>
      </p:sp>
      <p:sp>
        <p:nvSpPr>
          <p:cNvPr id="21" name="Rectangle 20"/>
          <p:cNvSpPr/>
          <p:nvPr/>
        </p:nvSpPr>
        <p:spPr>
          <a:xfrm>
            <a:off x="1266700" y="3428349"/>
            <a:ext cx="3033203"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Giao tiếp toán học</a:t>
            </a:r>
            <a:endParaRPr lang="en-US" sz="2800" dirty="0">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53729698-38B6-F876-6C81-5FE4FE1FEA10}"/>
              </a:ext>
            </a:extLst>
          </p:cNvPr>
          <p:cNvSpPr/>
          <p:nvPr/>
        </p:nvSpPr>
        <p:spPr>
          <a:xfrm>
            <a:off x="462423" y="4715115"/>
            <a:ext cx="4514377"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II. HỌC SINH CHUẨN BỊ:</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7A19CD5-2B49-512A-6E7C-B89914E3498D}"/>
              </a:ext>
            </a:extLst>
          </p:cNvPr>
          <p:cNvSpPr/>
          <p:nvPr/>
        </p:nvSpPr>
        <p:spPr>
          <a:xfrm>
            <a:off x="462423" y="5312323"/>
            <a:ext cx="2585964" cy="523220"/>
          </a:xfrm>
          <a:prstGeom prst="rect">
            <a:avLst/>
          </a:prstGeom>
        </p:spPr>
        <p:txBody>
          <a:bodyPr wrap="none">
            <a:spAutoFit/>
          </a:bodyPr>
          <a:lstStyle/>
          <a:p>
            <a:r>
              <a:rPr lang="nl-NL" sz="2800" dirty="0">
                <a:solidFill>
                  <a:srgbClr val="000000"/>
                </a:solidFill>
                <a:latin typeface="Times New Roman" panose="02020603050405020304" pitchFamily="18" charset="0"/>
                <a:ea typeface="Times New Roman" panose="02020603050405020304" pitchFamily="18" charset="0"/>
              </a:rPr>
              <a:t>- Sách giáo khoa</a:t>
            </a:r>
            <a:endParaRPr lang="en-US" sz="2800" dirty="0"/>
          </a:p>
        </p:txBody>
      </p:sp>
      <p:sp>
        <p:nvSpPr>
          <p:cNvPr id="18" name="Rectangle 17">
            <a:extLst>
              <a:ext uri="{FF2B5EF4-FFF2-40B4-BE49-F238E27FC236}">
                <a16:creationId xmlns:a16="http://schemas.microsoft.com/office/drawing/2014/main" id="{331176EF-7801-5119-FB1E-8F2A0A79CCB7}"/>
              </a:ext>
            </a:extLst>
          </p:cNvPr>
          <p:cNvSpPr/>
          <p:nvPr/>
        </p:nvSpPr>
        <p:spPr>
          <a:xfrm>
            <a:off x="466000" y="5879616"/>
            <a:ext cx="10426589" cy="523220"/>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Dụng cụ học tập gồm: bút chì, gôm, thước thẳng có chia khoảng, ... </a:t>
            </a:r>
            <a:endParaRPr lang="en-US" sz="2800" dirty="0"/>
          </a:p>
        </p:txBody>
      </p:sp>
    </p:spTree>
    <p:extLst>
      <p:ext uri="{BB962C8B-B14F-4D97-AF65-F5344CB8AC3E}">
        <p14:creationId xmlns:p14="http://schemas.microsoft.com/office/powerpoint/2010/main" val="333309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P spid="13" grpId="0"/>
      <p:bldP spid="19" grpId="0"/>
      <p:bldP spid="21" grpId="0"/>
      <p:bldP spid="14"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66899" y="363329"/>
            <a:ext cx="4658519"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III. NỘI DUNG TIẾT HỌC:</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63FF85A-7648-AF60-B767-9A39875CDAA4}"/>
              </a:ext>
            </a:extLst>
          </p:cNvPr>
          <p:cNvSpPr txBox="1"/>
          <p:nvPr/>
        </p:nvSpPr>
        <p:spPr>
          <a:xfrm>
            <a:off x="6356908" y="2268949"/>
            <a:ext cx="5189172" cy="1815882"/>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dọi</a:t>
            </a:r>
            <a:r>
              <a:rPr lang="en-US" sz="2800" dirty="0">
                <a:effectLst/>
                <a:latin typeface="Times New Roman" panose="02020603050405020304" pitchFamily="18" charset="0"/>
                <a:ea typeface="Times New Roman" panose="02020603050405020304" pitchFamily="18" charset="0"/>
              </a:rPr>
              <a:t> OH hay </a:t>
            </a:r>
            <a:r>
              <a:rPr lang="en-US" sz="2800" dirty="0" err="1">
                <a:effectLst/>
                <a:latin typeface="Times New Roman" panose="02020603050405020304" pitchFamily="18" charset="0"/>
                <a:ea typeface="Times New Roman" panose="02020603050405020304" pitchFamily="18" charset="0"/>
              </a:rPr>
              <a:t>trục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nghiêng</a:t>
            </a:r>
            <a:r>
              <a:rPr lang="en-US" sz="2800" dirty="0">
                <a:effectLst/>
                <a:latin typeface="Times New Roman" panose="02020603050405020304" pitchFamily="18" charset="0"/>
                <a:ea typeface="Times New Roman" panose="02020603050405020304" pitchFamily="18" charset="0"/>
              </a:rPr>
              <a:t> OA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d (</a:t>
            </a:r>
            <a:r>
              <a:rPr lang="en-US" sz="2800" dirty="0" err="1">
                <a:effectLst/>
                <a:latin typeface="Times New Roman" panose="02020603050405020304" pitchFamily="18" charset="0"/>
                <a:ea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rPr>
              <a:t>)?</a:t>
            </a:r>
          </a:p>
        </p:txBody>
      </p:sp>
      <p:pic>
        <p:nvPicPr>
          <p:cNvPr id="1026" name="Picture 2">
            <a:extLst>
              <a:ext uri="{FF2B5EF4-FFF2-40B4-BE49-F238E27FC236}">
                <a16:creationId xmlns:a16="http://schemas.microsoft.com/office/drawing/2014/main" id="{0FFF7766-A9B0-0899-218D-603A5832F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25" t="2089" r="4082" b="2872"/>
          <a:stretch>
            <a:fillRect/>
          </a:stretch>
        </p:blipFill>
        <p:spPr bwMode="auto">
          <a:xfrm>
            <a:off x="534152" y="828916"/>
            <a:ext cx="5189174" cy="590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1120D08-F9E5-7B1E-8FC1-7D534BECF289}"/>
              </a:ext>
            </a:extLst>
          </p:cNvPr>
          <p:cNvSpPr/>
          <p:nvPr/>
        </p:nvSpPr>
        <p:spPr>
          <a:xfrm>
            <a:off x="6096000" y="4414704"/>
            <a:ext cx="5710989" cy="1280243"/>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231355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46460" y="503605"/>
            <a:ext cx="1086478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1/ Quan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cạnh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trong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một</a:t>
            </a:r>
            <a:r>
              <a:rPr lang="en-US" sz="3500" b="1" dirty="0">
                <a:solidFill>
                  <a:srgbClr val="C00000"/>
                </a:solidFill>
                <a:latin typeface="Times New Roman" panose="02020603050405020304" pitchFamily="18" charset="0"/>
                <a:cs typeface="Times New Roman" panose="02020603050405020304" pitchFamily="18" charset="0"/>
              </a:rPr>
              <a:t> tam </a:t>
            </a:r>
            <a:r>
              <a:rPr lang="en-US" sz="3500" b="1" dirty="0" err="1">
                <a:solidFill>
                  <a:srgbClr val="C00000"/>
                </a:solidFill>
                <a:latin typeface="Times New Roman" panose="02020603050405020304" pitchFamily="18" charset="0"/>
                <a:cs typeface="Times New Roman" panose="02020603050405020304" pitchFamily="18" charset="0"/>
              </a:rPr>
              <a:t>giác</a:t>
            </a:r>
            <a:r>
              <a:rPr lang="en-US" sz="3500" b="1" dirty="0">
                <a:solidFill>
                  <a:srgbClr val="C00000"/>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00B4394F-7256-C852-ADE7-F3847F841DB5}"/>
              </a:ext>
            </a:extLst>
          </p:cNvPr>
          <p:cNvSpPr txBox="1"/>
          <p:nvPr/>
        </p:nvSpPr>
        <p:spPr>
          <a:xfrm>
            <a:off x="428858" y="1254862"/>
            <a:ext cx="6096000" cy="523220"/>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rPr>
              <a:t>Cho tam </a:t>
            </a:r>
            <a:r>
              <a:rPr lang="en-US" sz="2800" dirty="0" err="1">
                <a:effectLst/>
                <a:latin typeface="Times New Roman" panose="02020603050405020304" pitchFamily="18" charset="0"/>
                <a:ea typeface="Times New Roman" panose="02020603050405020304" pitchFamily="18" charset="0"/>
              </a:rPr>
              <a:t>giác</a:t>
            </a:r>
            <a:r>
              <a:rPr lang="en-US" sz="2800" dirty="0">
                <a:effectLst/>
                <a:latin typeface="Times New Roman" panose="02020603050405020304" pitchFamily="18" charset="0"/>
                <a:ea typeface="Times New Roman" panose="02020603050405020304" pitchFamily="18" charset="0"/>
              </a:rPr>
              <a:t> ABC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1</a:t>
            </a:r>
            <a:endParaRPr lang="en-US" sz="2800" dirty="0"/>
          </a:p>
        </p:txBody>
      </p:sp>
      <p:pic>
        <p:nvPicPr>
          <p:cNvPr id="1026" name="Picture 2">
            <a:extLst>
              <a:ext uri="{FF2B5EF4-FFF2-40B4-BE49-F238E27FC236}">
                <a16:creationId xmlns:a16="http://schemas.microsoft.com/office/drawing/2014/main" id="{69768030-9611-1AC9-FB2B-2D88BAAEB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60" y="1858292"/>
            <a:ext cx="6134019" cy="396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D47F6823-38A3-2B7C-FED2-E22B7A38ABF0}"/>
              </a:ext>
            </a:extLst>
          </p:cNvPr>
          <p:cNvSpPr txBox="1"/>
          <p:nvPr/>
        </p:nvSpPr>
        <p:spPr>
          <a:xfrm>
            <a:off x="6380479" y="1898397"/>
            <a:ext cx="5358064" cy="3391954"/>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Hãy sắp xếp theo thứ tự từ nhỏ đến lớn độ dài của ba cạnh a, b, 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Hãy sắp xếp theo thứ tự từ nhỏ đến lớn độ lớn của ba góc A, B, C là các góc đối diện của ba cạnh a, b, 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Nêu nhận xét của em về hai kết quả sắp xếp trên.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75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9768030-9611-1AC9-FB2B-2D88BAAEB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02" y="1065405"/>
            <a:ext cx="6044695" cy="39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D47F6823-38A3-2B7C-FED2-E22B7A38ABF0}"/>
              </a:ext>
            </a:extLst>
          </p:cNvPr>
          <p:cNvSpPr txBox="1"/>
          <p:nvPr/>
        </p:nvSpPr>
        <p:spPr>
          <a:xfrm>
            <a:off x="6188814" y="1301437"/>
            <a:ext cx="5506721" cy="968214"/>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Sắp xếp theo thứ tự từ nhỏ đến lớn độ dài của ba cạnh a, b, c là: </a:t>
            </a:r>
            <a:r>
              <a:rPr lang="en-US" sz="2800" dirty="0">
                <a:effectLst/>
                <a:latin typeface="Times New Roman" panose="02020603050405020304" pitchFamily="18" charset="0"/>
                <a:ea typeface="Times New Roman" panose="02020603050405020304" pitchFamily="18" charset="0"/>
              </a:rPr>
              <a:t>c, b, a</a:t>
            </a:r>
          </a:p>
        </p:txBody>
      </p:sp>
      <p:sp>
        <p:nvSpPr>
          <p:cNvPr id="13" name="TextBox 12">
            <a:extLst>
              <a:ext uri="{FF2B5EF4-FFF2-40B4-BE49-F238E27FC236}">
                <a16:creationId xmlns:a16="http://schemas.microsoft.com/office/drawing/2014/main" id="{448F1839-0F53-E24F-FF71-0DF0598EA245}"/>
              </a:ext>
            </a:extLst>
          </p:cNvPr>
          <p:cNvSpPr txBox="1"/>
          <p:nvPr/>
        </p:nvSpPr>
        <p:spPr>
          <a:xfrm>
            <a:off x="6188814" y="2580815"/>
            <a:ext cx="5547193" cy="1873077"/>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Sắp xếp theo thứ tự từ nhỏ đến lớn độ lớn của ba góc A, B, C là các góc đối diện của ba cạnh a, b, c là: góc C, góc B, góc A.</a:t>
            </a:r>
            <a:endParaRPr lang="en-US" sz="2800" dirty="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E7B2A2B9-0BFF-90DD-FE21-2781061B7AE9}"/>
              </a:ext>
            </a:extLst>
          </p:cNvPr>
          <p:cNvSpPr/>
          <p:nvPr/>
        </p:nvSpPr>
        <p:spPr>
          <a:xfrm>
            <a:off x="284479" y="4973053"/>
            <a:ext cx="11515633" cy="1412272"/>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Nhận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xét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algn="just"/>
            <a:endParaRPr lang="en-US" sz="5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054E0BE-45EC-0446-7B59-2B361BF868DB}"/>
              </a:ext>
            </a:extLst>
          </p:cNvPr>
          <p:cNvSpPr txBox="1"/>
          <p:nvPr/>
        </p:nvSpPr>
        <p:spPr>
          <a:xfrm>
            <a:off x="471049" y="434463"/>
            <a:ext cx="1086478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1/ Quan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cạnh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trong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một</a:t>
            </a:r>
            <a:r>
              <a:rPr lang="en-US" sz="3500" b="1" dirty="0">
                <a:solidFill>
                  <a:srgbClr val="C00000"/>
                </a:solidFill>
                <a:latin typeface="Times New Roman" panose="02020603050405020304" pitchFamily="18" charset="0"/>
                <a:cs typeface="Times New Roman" panose="02020603050405020304" pitchFamily="18" charset="0"/>
              </a:rPr>
              <a:t> tam </a:t>
            </a:r>
            <a:r>
              <a:rPr lang="en-US" sz="3500" b="1" dirty="0" err="1">
                <a:solidFill>
                  <a:srgbClr val="C00000"/>
                </a:solidFill>
                <a:latin typeface="Times New Roman" panose="02020603050405020304" pitchFamily="18" charset="0"/>
                <a:cs typeface="Times New Roman" panose="02020603050405020304" pitchFamily="18" charset="0"/>
              </a:rPr>
              <a:t>giác</a:t>
            </a:r>
            <a:r>
              <a:rPr lang="en-US" sz="35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53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ight Arrow 5"/>
          <p:cNvSpPr/>
          <p:nvPr/>
        </p:nvSpPr>
        <p:spPr>
          <a:xfrm>
            <a:off x="302662" y="3037840"/>
            <a:ext cx="1076959"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42846" y="2660089"/>
            <a:ext cx="10475495" cy="19266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32191-1212-E6E1-4EEC-5BE9F31B04A6}"/>
              </a:ext>
            </a:extLst>
          </p:cNvPr>
          <p:cNvSpPr txBox="1"/>
          <p:nvPr/>
        </p:nvSpPr>
        <p:spPr>
          <a:xfrm>
            <a:off x="1671853" y="2877049"/>
            <a:ext cx="10217485" cy="1492716"/>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vi-VN" sz="3000" b="1" dirty="0">
                <a:solidFill>
                  <a:srgbClr val="C00000"/>
                </a:solidFill>
                <a:effectLst/>
                <a:latin typeface="Times New Roman" panose="02020603050405020304" pitchFamily="18" charset="0"/>
                <a:ea typeface="Times New Roman" panose="02020603050405020304" pitchFamily="18" charset="0"/>
              </a:rPr>
              <a:t>Tính chất về mối quan hệ giữa cạnh và góc trong tam giác:</a:t>
            </a:r>
            <a:endParaRPr lang="en-US" sz="30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500" b="1" dirty="0">
                <a:solidFill>
                  <a:srgbClr val="C00000"/>
                </a:solidFill>
                <a:effectLst/>
                <a:latin typeface="Times New Roman" panose="02020603050405020304" pitchFamily="18" charset="0"/>
                <a:ea typeface="Times New Roman" panose="02020603050405020304" pitchFamily="18" charset="0"/>
              </a:rPr>
              <a:t> </a:t>
            </a:r>
            <a:endParaRPr lang="en-US" sz="5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một tam giác, đối diện với góc lớn hơn là cạnh lớn hơn và ngược lại, đối diện với cạnh lớn hơn là góc lớn hơn.</a:t>
            </a:r>
            <a:endParaRPr lang="en-US" sz="2800" dirty="0"/>
          </a:p>
        </p:txBody>
      </p:sp>
    </p:spTree>
    <p:extLst>
      <p:ext uri="{BB962C8B-B14F-4D97-AF65-F5344CB8AC3E}">
        <p14:creationId xmlns:p14="http://schemas.microsoft.com/office/powerpoint/2010/main" val="359206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9010DCF-1DA1-3323-FE95-E8B17C1E0B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673" y="1153509"/>
            <a:ext cx="6946233" cy="368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0342AC2-214B-58EB-0D0E-80011792E4AE}"/>
              </a:ext>
            </a:extLst>
          </p:cNvPr>
          <p:cNvSpPr txBox="1"/>
          <p:nvPr/>
        </p:nvSpPr>
        <p:spPr>
          <a:xfrm>
            <a:off x="7278760" y="1760686"/>
            <a:ext cx="4480103" cy="2812556"/>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a) Sắp xếp theo thứ tự từ nhỏ đến lớn số đo các góc của tam giác PQR trong Hình 3a.</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Sắp xếp theo thứ tự từ nhỏ đến lớn độ dài các cạnh của tam giác ABC trong Hình 3b.</a:t>
            </a:r>
            <a:endParaRPr lang="en-US" sz="2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F29942F3-D1BE-BDC1-386F-E70E330AC947}"/>
              </a:ext>
            </a:extLst>
          </p:cNvPr>
          <p:cNvSpPr txBox="1"/>
          <p:nvPr/>
        </p:nvSpPr>
        <p:spPr>
          <a:xfrm>
            <a:off x="618290" y="529344"/>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THỰC HÀNH 1:</a:t>
            </a:r>
          </a:p>
        </p:txBody>
      </p:sp>
      <p:sp>
        <p:nvSpPr>
          <p:cNvPr id="13" name="Rectangle 12">
            <a:extLst>
              <a:ext uri="{FF2B5EF4-FFF2-40B4-BE49-F238E27FC236}">
                <a16:creationId xmlns:a16="http://schemas.microsoft.com/office/drawing/2014/main" id="{F590FE49-5460-2DC8-8ACD-FD50D15D733D}"/>
              </a:ext>
            </a:extLst>
          </p:cNvPr>
          <p:cNvSpPr/>
          <p:nvPr/>
        </p:nvSpPr>
        <p:spPr>
          <a:xfrm>
            <a:off x="433136" y="4750871"/>
            <a:ext cx="11325727" cy="1668381"/>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72C4D9F-C37D-CAA6-F659-EFEA4D0A6FAC}"/>
              </a:ext>
            </a:extLst>
          </p:cNvPr>
          <p:cNvPicPr>
            <a:picLocks noChangeAspect="1"/>
          </p:cNvPicPr>
          <p:nvPr/>
        </p:nvPicPr>
        <p:blipFill>
          <a:blip r:embed="rId4"/>
          <a:stretch>
            <a:fillRect/>
          </a:stretch>
        </p:blipFill>
        <p:spPr>
          <a:xfrm>
            <a:off x="2085472" y="4928499"/>
            <a:ext cx="9304423" cy="1313124"/>
          </a:xfrm>
          <a:prstGeom prst="rect">
            <a:avLst/>
          </a:prstGeom>
        </p:spPr>
      </p:pic>
    </p:spTree>
    <p:extLst>
      <p:ext uri="{BB962C8B-B14F-4D97-AF65-F5344CB8AC3E}">
        <p14:creationId xmlns:p14="http://schemas.microsoft.com/office/powerpoint/2010/main" val="26080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9942F3-D1BE-BDC1-386F-E70E330AC947}"/>
              </a:ext>
            </a:extLst>
          </p:cNvPr>
          <p:cNvSpPr txBox="1"/>
          <p:nvPr/>
        </p:nvSpPr>
        <p:spPr>
          <a:xfrm>
            <a:off x="650374" y="978797"/>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VẬN DỤNG 1:</a:t>
            </a:r>
          </a:p>
        </p:txBody>
      </p:sp>
      <p:sp>
        <p:nvSpPr>
          <p:cNvPr id="13" name="Rectangle 12">
            <a:extLst>
              <a:ext uri="{FF2B5EF4-FFF2-40B4-BE49-F238E27FC236}">
                <a16:creationId xmlns:a16="http://schemas.microsoft.com/office/drawing/2014/main" id="{F590FE49-5460-2DC8-8ACD-FD50D15D733D}"/>
              </a:ext>
            </a:extLst>
          </p:cNvPr>
          <p:cNvSpPr/>
          <p:nvPr/>
        </p:nvSpPr>
        <p:spPr>
          <a:xfrm>
            <a:off x="433134" y="4247147"/>
            <a:ext cx="11325727" cy="1873077"/>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F </a:t>
            </a:r>
            <a:r>
              <a:rPr lang="en-US" sz="2800" dirty="0" err="1">
                <a:effectLst/>
                <a:latin typeface="Times New Roman" panose="02020603050405020304" pitchFamily="18" charset="0"/>
                <a:ea typeface="Times New Roman" panose="02020603050405020304" pitchFamily="18" charset="0"/>
              </a:rPr>
              <a:t>tù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DE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huyền</a:t>
            </a:r>
            <a:r>
              <a:rPr lang="en-US" sz="2800" dirty="0">
                <a:effectLst/>
                <a:latin typeface="Times New Roman" panose="02020603050405020304" pitchFamily="18" charset="0"/>
                <a:ea typeface="Times New Roman" panose="02020603050405020304" pitchFamily="18" charset="0"/>
              </a:rPr>
              <a:t> BC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3C93CD7-A708-963F-A08E-B7440CE300F7}"/>
              </a:ext>
            </a:extLst>
          </p:cNvPr>
          <p:cNvSpPr txBox="1"/>
          <p:nvPr/>
        </p:nvSpPr>
        <p:spPr>
          <a:xfrm>
            <a:off x="433134" y="1897648"/>
            <a:ext cx="11325727" cy="1953868"/>
          </a:xfrm>
          <a:prstGeom prst="rect">
            <a:avLst/>
          </a:prstGeom>
          <a:noFill/>
        </p:spPr>
        <p:txBody>
          <a:bodyPr wrap="square">
            <a:spAutoFit/>
          </a:bodyPr>
          <a:lstStyle/>
          <a:p>
            <a:pPr marL="514350" marR="0" indent="-514350" algn="just">
              <a:lnSpc>
                <a:spcPct val="105000"/>
              </a:lnSpc>
              <a:spcBef>
                <a:spcPts val="0"/>
              </a:spcBef>
              <a:spcAft>
                <a:spcPts val="0"/>
              </a:spcAft>
              <a:buAutoNum type="alphaLcParenR"/>
            </a:pPr>
            <a:r>
              <a:rPr lang="vi-VN" sz="2800" dirty="0">
                <a:effectLst/>
                <a:latin typeface="Times New Roman" panose="02020603050405020304" pitchFamily="18" charset="0"/>
                <a:ea typeface="Times New Roman" panose="02020603050405020304" pitchFamily="18" charset="0"/>
              </a:rPr>
              <a:t>Cho tam giác DEF có góc F là góc tù. Cạnh nào là cạnh có độ dài lớn nhất trong ba cạnh của tam giác DEF?</a:t>
            </a:r>
            <a:endParaRPr lang="en-US" sz="2800" dirty="0">
              <a:effectLst/>
              <a:latin typeface="Times New Roman" panose="02020603050405020304" pitchFamily="18" charset="0"/>
              <a:ea typeface="Times New Roman" panose="02020603050405020304" pitchFamily="18" charset="0"/>
            </a:endParaRPr>
          </a:p>
          <a:p>
            <a:pPr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Cho tam giác ABC vuông tại A. Cạnh nào là cạnh có độ dài lớn nhất trong ba cạnh của tam giác ABC?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859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460" y="246932"/>
            <a:ext cx="7710424" cy="630942"/>
          </a:xfrm>
          <a:prstGeom prst="rect">
            <a:avLst/>
          </a:prstGeom>
          <a:noFill/>
        </p:spPr>
        <p:txBody>
          <a:bodyPr wrap="square" rtlCol="0">
            <a:spAutoFit/>
          </a:bodyPr>
          <a:lstStyle/>
          <a:p>
            <a:pPr algn="just"/>
            <a:r>
              <a:rPr lang="en-US" sz="3500" b="1" dirty="0">
                <a:solidFill>
                  <a:srgbClr val="C00000"/>
                </a:solidFill>
                <a:latin typeface="Times New Roman" panose="02020603050405020304" pitchFamily="18" charset="0"/>
                <a:cs typeface="Times New Roman" panose="02020603050405020304" pitchFamily="18" charset="0"/>
              </a:rPr>
              <a:t>2/ </a:t>
            </a:r>
            <a:r>
              <a:rPr lang="vi-VN" sz="3500" b="1" dirty="0">
                <a:solidFill>
                  <a:srgbClr val="C00000"/>
                </a:solidFill>
                <a:latin typeface="Times New Roman" panose="02020603050405020304" pitchFamily="18" charset="0"/>
                <a:cs typeface="Times New Roman" panose="02020603050405020304" pitchFamily="18" charset="0"/>
              </a:rPr>
              <a:t>Đườ</a:t>
            </a:r>
            <a:r>
              <a:rPr lang="en-US" sz="3500" b="1" dirty="0">
                <a:solidFill>
                  <a:srgbClr val="C00000"/>
                </a:solidFill>
                <a:latin typeface="Times New Roman" panose="02020603050405020304" pitchFamily="18" charset="0"/>
                <a:cs typeface="Times New Roman" panose="02020603050405020304" pitchFamily="18" charset="0"/>
              </a:rPr>
              <a:t>ng </a:t>
            </a:r>
            <a:r>
              <a:rPr lang="en-US" sz="3500" b="1" dirty="0" err="1">
                <a:solidFill>
                  <a:srgbClr val="C00000"/>
                </a:solidFill>
                <a:latin typeface="Times New Roman" panose="02020603050405020304" pitchFamily="18" charset="0"/>
                <a:cs typeface="Times New Roman" panose="02020603050405020304" pitchFamily="18" charset="0"/>
              </a:rPr>
              <a:t>vuông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xiên</a:t>
            </a:r>
            <a:r>
              <a:rPr lang="en-US" sz="3500" b="1" dirty="0">
                <a:solidFill>
                  <a:srgbClr val="C00000"/>
                </a:solidFill>
                <a:latin typeface="Times New Roman" panose="02020603050405020304" pitchFamily="18" charset="0"/>
                <a:cs typeface="Times New Roman" panose="02020603050405020304" pitchFamily="18" charset="0"/>
              </a:rPr>
              <a:t>:</a:t>
            </a:r>
          </a:p>
        </p:txBody>
      </p:sp>
      <p:pic>
        <p:nvPicPr>
          <p:cNvPr id="4098" name="Picture 2">
            <a:extLst>
              <a:ext uri="{FF2B5EF4-FFF2-40B4-BE49-F238E27FC236}">
                <a16:creationId xmlns:a16="http://schemas.microsoft.com/office/drawing/2014/main" id="{41995A92-ADF1-11DC-30CC-B0D5BC73AC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768" t="17332" r="7776" b="6801"/>
          <a:stretch>
            <a:fillRect/>
          </a:stretch>
        </p:blipFill>
        <p:spPr bwMode="auto">
          <a:xfrm>
            <a:off x="6352672" y="879833"/>
            <a:ext cx="5670106" cy="59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C2C0746-0F15-D0D9-3491-F9BAF879D099}"/>
              </a:ext>
            </a:extLst>
          </p:cNvPr>
          <p:cNvSpPr txBox="1"/>
          <p:nvPr/>
        </p:nvSpPr>
        <p:spPr>
          <a:xfrm>
            <a:off x="329641" y="1029377"/>
            <a:ext cx="5926779" cy="3682803"/>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hình xe cần cẩu ở Hình 4, ta có đoạn thẳng MA biểu diễn trục cần cẩu, đoạn thẳng MH biểu diễn sợi cáp kéo dài (từ đỉnh tay cẩu đến mặt đất), đường thẳng d biểu diễn mặt đất.</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Theo em, trong hai đoạn thẳng MA và MH, đoạn nào vuông góc với đường thẳng d? </a:t>
            </a:r>
            <a:endParaRPr lang="en-US" sz="28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E4AC6F16-2B2A-AAEC-497D-8E32C9AE1E23}"/>
              </a:ext>
            </a:extLst>
          </p:cNvPr>
          <p:cNvSpPr/>
          <p:nvPr/>
        </p:nvSpPr>
        <p:spPr>
          <a:xfrm>
            <a:off x="329641" y="4712181"/>
            <a:ext cx="6023031" cy="1704662"/>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MA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MH,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MH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d.</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18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1205</Words>
  <Application>Microsoft Office PowerPoint</Application>
  <PresentationFormat>Widescreen</PresentationFormat>
  <Paragraphs>101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Nguyễn Hoàng</dc:creator>
  <cp:lastModifiedBy>Hồng nguyễn</cp:lastModifiedBy>
  <cp:revision>24</cp:revision>
  <dcterms:created xsi:type="dcterms:W3CDTF">2021-07-11T15:31:17Z</dcterms:created>
  <dcterms:modified xsi:type="dcterms:W3CDTF">2022-12-14T08:53:36Z</dcterms:modified>
</cp:coreProperties>
</file>